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4"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152"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2694916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953273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065082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225118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2230870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317585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3023835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2374834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93045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58330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1881641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32B49F-354F-4C16-B12F-87E0676FB11E}" type="slidenum">
              <a:rPr lang="ru-RU" smtClean="0"/>
              <a:pPr/>
              <a:t>‹#›</a:t>
            </a:fld>
            <a:endParaRPr lang="ru-RU"/>
          </a:p>
        </p:txBody>
      </p:sp>
    </p:spTree>
    <p:extLst>
      <p:ext uri="{BB962C8B-B14F-4D97-AF65-F5344CB8AC3E}">
        <p14:creationId xmlns:p14="http://schemas.microsoft.com/office/powerpoint/2010/main" xmlns="" val="4165979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style>
          <a:lnRef idx="1">
            <a:schemeClr val="accent2"/>
          </a:lnRef>
          <a:fillRef idx="2">
            <a:schemeClr val="accent2"/>
          </a:fillRef>
          <a:effectRef idx="1">
            <a:schemeClr val="accent2"/>
          </a:effectRef>
          <a:fontRef idx="minor">
            <a:schemeClr val="dk1"/>
          </a:fontRef>
        </p:style>
        <p:txBody>
          <a:bodyPr>
            <a:normAutofit/>
          </a:bodyPr>
          <a:lstStyle/>
          <a:p>
            <a:r>
              <a:rPr lang="kk-KZ" sz="3200" b="1" dirty="0">
                <a:latin typeface="Times New Roman" pitchFamily="18" charset="0"/>
                <a:cs typeface="Times New Roman" pitchFamily="18" charset="0"/>
              </a:rPr>
              <a:t>Экономикалық болжаудың әдістері.</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Дельфи</a:t>
            </a:r>
            <a:r>
              <a:rPr lang="kk-KZ" sz="3200" dirty="0">
                <a:latin typeface="Times New Roman" pitchFamily="18" charset="0"/>
                <a:cs typeface="Times New Roman" pitchFamily="18" charset="0"/>
              </a:rPr>
              <a:t>;</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Экспертік </a:t>
            </a:r>
            <a:r>
              <a:rPr lang="kk-KZ" sz="3200" dirty="0">
                <a:latin typeface="Times New Roman" pitchFamily="18" charset="0"/>
                <a:cs typeface="Times New Roman" pitchFamily="18" charset="0"/>
              </a:rPr>
              <a:t>бағалау;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Миға </a:t>
            </a:r>
            <a:r>
              <a:rPr lang="kk-KZ" sz="3200" dirty="0">
                <a:latin typeface="Times New Roman" pitchFamily="18" charset="0"/>
                <a:cs typeface="Times New Roman" pitchFamily="18" charset="0"/>
              </a:rPr>
              <a:t>шабуыл жасау;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Талдау</a:t>
            </a:r>
            <a:r>
              <a:rPr lang="kk-KZ" sz="3200" dirty="0">
                <a:latin typeface="Times New Roman" pitchFamily="18" charset="0"/>
                <a:cs typeface="Times New Roman" pitchFamily="18" charset="0"/>
              </a:rPr>
              <a:t>; </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Экономико</a:t>
            </a:r>
            <a:r>
              <a:rPr lang="ru-RU" sz="3200" dirty="0">
                <a:latin typeface="Times New Roman" pitchFamily="18" charset="0"/>
                <a:cs typeface="Times New Roman" pitchFamily="18" charset="0"/>
              </a:rPr>
              <a:t>-</a:t>
            </a:r>
            <a:r>
              <a:rPr lang="kk-KZ" sz="3200" dirty="0">
                <a:latin typeface="Times New Roman" pitchFamily="18" charset="0"/>
                <a:cs typeface="Times New Roman" pitchFamily="18" charset="0"/>
              </a:rPr>
              <a:t>математикалық модельдеу;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Итерация </a:t>
            </a:r>
            <a:r>
              <a:rPr lang="kk-KZ" sz="3200" dirty="0">
                <a:latin typeface="Times New Roman" pitchFamily="18" charset="0"/>
                <a:cs typeface="Times New Roman" pitchFamily="18" charset="0"/>
              </a:rPr>
              <a:t>(повторение, повторное применение) және т.б.</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19541086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229600" cy="6250706"/>
          </a:xfrm>
        </p:spPr>
        <p:txBody>
          <a:bodyPr>
            <a:normAutofit/>
          </a:bodyPr>
          <a:lstStyle/>
          <a:p>
            <a:pPr algn="l"/>
            <a:r>
              <a:rPr lang="kk-KZ" sz="2700" dirty="0">
                <a:solidFill>
                  <a:srgbClr val="FF0000"/>
                </a:solidFill>
                <a:latin typeface="Times New Roman" pitchFamily="18" charset="0"/>
                <a:cs typeface="Times New Roman" pitchFamily="18" charset="0"/>
              </a:rPr>
              <a:t>“Дельфи” </a:t>
            </a:r>
            <a:r>
              <a:rPr lang="kk-KZ" sz="2700" dirty="0">
                <a:latin typeface="Times New Roman" pitchFamily="18" charset="0"/>
                <a:cs typeface="Times New Roman" pitchFamily="18" charset="0"/>
              </a:rPr>
              <a:t>әдісі анкеталық сұрауда </a:t>
            </a:r>
            <a:r>
              <a:rPr lang="kk-KZ" sz="2700" dirty="0">
                <a:solidFill>
                  <a:srgbClr val="FF0000"/>
                </a:solidFill>
                <a:latin typeface="Times New Roman" pitchFamily="18" charset="0"/>
                <a:cs typeface="Times New Roman" pitchFamily="18" charset="0"/>
              </a:rPr>
              <a:t>итеративтік </a:t>
            </a:r>
            <a:r>
              <a:rPr lang="kk-KZ" sz="2700" dirty="0" smtClean="0">
                <a:solidFill>
                  <a:srgbClr val="FF0000"/>
                </a:solidFill>
                <a:latin typeface="Times New Roman" pitchFamily="18" charset="0"/>
                <a:cs typeface="Times New Roman" pitchFamily="18" charset="0"/>
              </a:rPr>
              <a:t>процедураны</a:t>
            </a:r>
            <a:r>
              <a:rPr lang="kk-KZ" sz="2700" dirty="0" smtClean="0">
                <a:latin typeface="Times New Roman" pitchFamily="18" charset="0"/>
                <a:cs typeface="Times New Roman" pitchFamily="18" charset="0"/>
              </a:rPr>
              <a:t> </a:t>
            </a:r>
            <a:r>
              <a:rPr lang="kk-KZ" sz="2700" dirty="0">
                <a:latin typeface="Times New Roman" pitchFamily="18" charset="0"/>
                <a:cs typeface="Times New Roman" pitchFamily="18" charset="0"/>
              </a:rPr>
              <a:t>негіздейді. Сонымен </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қатар </a:t>
            </a:r>
            <a:r>
              <a:rPr lang="kk-KZ" sz="2700" dirty="0">
                <a:solidFill>
                  <a:srgbClr val="FF0000"/>
                </a:solidFill>
                <a:latin typeface="Times New Roman" pitchFamily="18" charset="0"/>
                <a:cs typeface="Times New Roman" pitchFamily="18" charset="0"/>
              </a:rPr>
              <a:t>сарапшылардың арасында жеке байланыс орнатылмауы шарт </a:t>
            </a:r>
            <a:r>
              <a:rPr lang="kk-KZ" sz="2700" dirty="0">
                <a:latin typeface="Times New Roman" pitchFamily="18" charset="0"/>
                <a:cs typeface="Times New Roman" pitchFamily="18" charset="0"/>
              </a:rPr>
              <a:t>және әр бір турдан кейін олардың </a:t>
            </a:r>
            <a:r>
              <a:rPr lang="kk-KZ" sz="2700" dirty="0">
                <a:solidFill>
                  <a:srgbClr val="FF0000"/>
                </a:solidFill>
                <a:latin typeface="Times New Roman" pitchFamily="18" charset="0"/>
                <a:cs typeface="Times New Roman" pitchFamily="18" charset="0"/>
              </a:rPr>
              <a:t>баға берудегі құпиялылығын, аргументтері мен қарсылықтарын жасыра отырып</a:t>
            </a:r>
            <a:r>
              <a:rPr lang="kk-KZ" sz="2700" dirty="0">
                <a:latin typeface="Times New Roman" pitchFamily="18" charset="0"/>
                <a:cs typeface="Times New Roman" pitchFamily="18" charset="0"/>
              </a:rPr>
              <a:t>, оларға </a:t>
            </a:r>
            <a:r>
              <a:rPr lang="kk-KZ" sz="2700" dirty="0">
                <a:solidFill>
                  <a:srgbClr val="FF0000"/>
                </a:solidFill>
                <a:latin typeface="Times New Roman" pitchFamily="18" charset="0"/>
                <a:cs typeface="Times New Roman" pitchFamily="18" charset="0"/>
              </a:rPr>
              <a:t>бағалаудың нәтижесін толығымен хабарландыру</a:t>
            </a:r>
            <a:r>
              <a:rPr lang="kk-KZ" sz="2700" dirty="0">
                <a:latin typeface="Times New Roman" pitchFamily="18" charset="0"/>
                <a:cs typeface="Times New Roman" pitchFamily="18" charset="0"/>
              </a:rPr>
              <a:t>. “Дельфи” әдісінде </a:t>
            </a:r>
            <a:r>
              <a:rPr lang="kk-KZ" sz="2700" dirty="0">
                <a:solidFill>
                  <a:srgbClr val="FF0000"/>
                </a:solidFill>
                <a:latin typeface="Times New Roman" pitchFamily="18" charset="0"/>
                <a:cs typeface="Times New Roman" pitchFamily="18" charset="0"/>
              </a:rPr>
              <a:t>топтық пікірдің қалыптасуына </a:t>
            </a:r>
            <a:r>
              <a:rPr lang="kk-KZ" sz="2700" dirty="0">
                <a:latin typeface="Times New Roman" pitchFamily="18" charset="0"/>
                <a:cs typeface="Times New Roman" pitchFamily="18" charset="0"/>
              </a:rPr>
              <a:t>бағытталған процедуралар өткізіледі.</a:t>
            </a:r>
            <a:r>
              <a:rPr lang="ru-RU" dirty="0"/>
              <a:t/>
            </a:r>
            <a:br>
              <a:rPr lang="ru-RU" dirty="0"/>
            </a:br>
            <a:endParaRPr lang="ru-RU" dirty="0"/>
          </a:p>
        </p:txBody>
      </p:sp>
    </p:spTree>
    <p:extLst>
      <p:ext uri="{BB962C8B-B14F-4D97-AF65-F5344CB8AC3E}">
        <p14:creationId xmlns:p14="http://schemas.microsoft.com/office/powerpoint/2010/main" xmlns="" val="3683106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4722"/>
          </a:xfrm>
        </p:spPr>
        <p:txBody>
          <a:bodyPr>
            <a:normAutofit/>
          </a:bodyPr>
          <a:lstStyle/>
          <a:p>
            <a:pPr algn="l"/>
            <a:r>
              <a:rPr lang="kk-KZ" sz="3200" dirty="0">
                <a:latin typeface="Times New Roman" pitchFamily="18" charset="0"/>
                <a:cs typeface="Times New Roman" pitchFamily="18" charset="0"/>
              </a:rPr>
              <a:t>Бұл әдістің </a:t>
            </a:r>
            <a:r>
              <a:rPr lang="kk-KZ" sz="3200" dirty="0">
                <a:solidFill>
                  <a:srgbClr val="FF0000"/>
                </a:solidFill>
                <a:latin typeface="Times New Roman" pitchFamily="18" charset="0"/>
                <a:cs typeface="Times New Roman" pitchFamily="18" charset="0"/>
              </a:rPr>
              <a:t>мінездемесіне кіретіндер</a:t>
            </a:r>
            <a:r>
              <a:rPr lang="kk-KZ" sz="3200" dirty="0">
                <a:latin typeface="Times New Roman" pitchFamily="18" charset="0"/>
                <a:cs typeface="Times New Roman" pitchFamily="18" charset="0"/>
              </a:rPr>
              <a:t>:</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Сұраудық </a:t>
            </a:r>
            <a:r>
              <a:rPr lang="kk-KZ" sz="3200" dirty="0">
                <a:latin typeface="Times New Roman" pitchFamily="18" charset="0"/>
                <a:cs typeface="Times New Roman" pitchFamily="18" charset="0"/>
              </a:rPr>
              <a:t>құпиялылығы;</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Бірнеше </a:t>
            </a:r>
            <a:r>
              <a:rPr lang="kk-KZ" sz="3200" dirty="0">
                <a:latin typeface="Times New Roman" pitchFamily="18" charset="0"/>
                <a:cs typeface="Times New Roman" pitchFamily="18" charset="0"/>
              </a:rPr>
              <a:t>турлық сұрау өткізу есебінен жасалынатын, реттелетін кері байланыс; </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Статистикалық </a:t>
            </a:r>
            <a:r>
              <a:rPr lang="kk-KZ" sz="3200" dirty="0">
                <a:latin typeface="Times New Roman" pitchFamily="18" charset="0"/>
                <a:cs typeface="Times New Roman" pitchFamily="18" charset="0"/>
              </a:rPr>
              <a:t>әдістің көмегімен топ бойынша жауап алу.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28287675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a:bodyPr>
          <a:lstStyle/>
          <a:p>
            <a:pPr algn="l"/>
            <a:r>
              <a:rPr lang="kk-KZ" sz="2800" dirty="0">
                <a:latin typeface="Times New Roman" pitchFamily="18" charset="0"/>
                <a:cs typeface="Times New Roman" pitchFamily="18" charset="0"/>
              </a:rPr>
              <a:t>“Дельфи” әдісінің негізінде мынадай </a:t>
            </a:r>
            <a:r>
              <a:rPr lang="kk-KZ" sz="2800" dirty="0">
                <a:solidFill>
                  <a:srgbClr val="FF0000"/>
                </a:solidFill>
                <a:latin typeface="Times New Roman" pitchFamily="18" charset="0"/>
                <a:cs typeface="Times New Roman" pitchFamily="18" charset="0"/>
              </a:rPr>
              <a:t>талаптар</a:t>
            </a:r>
            <a:r>
              <a:rPr lang="kk-KZ" sz="2800" dirty="0">
                <a:latin typeface="Times New Roman" pitchFamily="18" charset="0"/>
                <a:cs typeface="Times New Roman" pitchFamily="18" charset="0"/>
              </a:rPr>
              <a:t> жатыр:</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Анкеталық </a:t>
            </a:r>
            <a:r>
              <a:rPr lang="kk-KZ" sz="2800" dirty="0">
                <a:latin typeface="Times New Roman" pitchFamily="18" charset="0"/>
                <a:cs typeface="Times New Roman" pitchFamily="18" charset="0"/>
              </a:rPr>
              <a:t>сұрауда </a:t>
            </a:r>
            <a:r>
              <a:rPr lang="kk-KZ" sz="2800" dirty="0">
                <a:solidFill>
                  <a:srgbClr val="FF0000"/>
                </a:solidFill>
                <a:latin typeface="Times New Roman" pitchFamily="18" charset="0"/>
                <a:cs typeface="Times New Roman" pitchFamily="18" charset="0"/>
              </a:rPr>
              <a:t>санмен жауап беретін сұрақтар </a:t>
            </a:r>
            <a:r>
              <a:rPr lang="kk-KZ" sz="2800" dirty="0">
                <a:latin typeface="Times New Roman" pitchFamily="18" charset="0"/>
                <a:cs typeface="Times New Roman" pitchFamily="18" charset="0"/>
              </a:rPr>
              <a:t>болуы керек;</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Сарапшылар </a:t>
            </a:r>
            <a:r>
              <a:rPr lang="kk-KZ" sz="2800" dirty="0">
                <a:latin typeface="Times New Roman" pitchFamily="18" charset="0"/>
                <a:cs typeface="Times New Roman" pitchFamily="18" charset="0"/>
              </a:rPr>
              <a:t>баға беру үшін </a:t>
            </a:r>
            <a:r>
              <a:rPr lang="kk-KZ" sz="2800" dirty="0">
                <a:solidFill>
                  <a:srgbClr val="FF0000"/>
                </a:solidFill>
                <a:latin typeface="Times New Roman" pitchFamily="18" charset="0"/>
                <a:cs typeface="Times New Roman" pitchFamily="18" charset="0"/>
              </a:rPr>
              <a:t>қажетті ақпараттармен </a:t>
            </a:r>
            <a:r>
              <a:rPr lang="kk-KZ" sz="2800" dirty="0">
                <a:latin typeface="Times New Roman" pitchFamily="18" charset="0"/>
                <a:cs typeface="Times New Roman" pitchFamily="18" charset="0"/>
              </a:rPr>
              <a:t>қамсыздандырылуы керек;</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Әрбір </a:t>
            </a:r>
            <a:r>
              <a:rPr lang="kk-KZ" sz="2800" dirty="0">
                <a:latin typeface="Times New Roman" pitchFamily="18" charset="0"/>
                <a:cs typeface="Times New Roman" pitchFamily="18" charset="0"/>
              </a:rPr>
              <a:t>жауап </a:t>
            </a:r>
            <a:r>
              <a:rPr lang="kk-KZ" sz="2800" dirty="0">
                <a:solidFill>
                  <a:srgbClr val="FF0000"/>
                </a:solidFill>
                <a:latin typeface="Times New Roman" pitchFamily="18" charset="0"/>
                <a:cs typeface="Times New Roman" pitchFamily="18" charset="0"/>
              </a:rPr>
              <a:t>сарапшымен негізделуі </a:t>
            </a:r>
            <a:r>
              <a:rPr lang="kk-KZ" sz="2800" dirty="0">
                <a:latin typeface="Times New Roman" pitchFamily="18" charset="0"/>
                <a:cs typeface="Times New Roman" pitchFamily="18" charset="0"/>
              </a:rPr>
              <a:t>тиіс.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3075119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2800" dirty="0">
                <a:solidFill>
                  <a:srgbClr val="FF0000"/>
                </a:solidFill>
                <a:latin typeface="Times New Roman" pitchFamily="18" charset="0"/>
                <a:cs typeface="Times New Roman" pitchFamily="18" charset="0"/>
              </a:rPr>
              <a:t>Эксперттік бағалау әдістері екі топқа </a:t>
            </a:r>
            <a:r>
              <a:rPr lang="kk-KZ" sz="2800" dirty="0">
                <a:latin typeface="Times New Roman" pitchFamily="18" charset="0"/>
                <a:cs typeface="Times New Roman" pitchFamily="18" charset="0"/>
              </a:rPr>
              <a:t>бөлінеді: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эксперттік </a:t>
            </a:r>
            <a:r>
              <a:rPr lang="kk-KZ" sz="2800" dirty="0">
                <a:latin typeface="Times New Roman" pitchFamily="18" charset="0"/>
                <a:cs typeface="Times New Roman" pitchFamily="18" charset="0"/>
              </a:rPr>
              <a:t>топтың коллективпен атқару әдістері;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эксперттік </a:t>
            </a:r>
            <a:r>
              <a:rPr lang="kk-KZ" sz="2800" dirty="0">
                <a:latin typeface="Times New Roman" pitchFamily="18" charset="0"/>
                <a:cs typeface="Times New Roman" pitchFamily="18" charset="0"/>
              </a:rPr>
              <a:t>топтың жеке адамының пікірін алу әдістері</a:t>
            </a:r>
            <a:r>
              <a:rPr lang="kk-KZ"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Эксперттік топтың коллективпен атқару әдістері </a:t>
            </a:r>
            <a:r>
              <a:rPr lang="ru-RU" sz="2800" dirty="0">
                <a:latin typeface="Times New Roman" pitchFamily="18" charset="0"/>
                <a:cs typeface="Times New Roman" pitchFamily="18" charset="0"/>
              </a:rPr>
              <a:t>ш</a:t>
            </a:r>
            <a:r>
              <a:rPr lang="kk-KZ" sz="2800" dirty="0">
                <a:latin typeface="Times New Roman" pitchFamily="18" charset="0"/>
                <a:cs typeface="Times New Roman" pitchFamily="18" charset="0"/>
              </a:rPr>
              <a:t>ешілетін мәселені </a:t>
            </a:r>
            <a:r>
              <a:rPr lang="kk-KZ" sz="2800" dirty="0">
                <a:solidFill>
                  <a:srgbClr val="FF0000"/>
                </a:solidFill>
                <a:latin typeface="Times New Roman" pitchFamily="18" charset="0"/>
                <a:cs typeface="Times New Roman" pitchFamily="18" charset="0"/>
              </a:rPr>
              <a:t>бірігіп талқылау </a:t>
            </a:r>
            <a:r>
              <a:rPr lang="kk-KZ" sz="2800" dirty="0">
                <a:latin typeface="Times New Roman" pitchFamily="18" charset="0"/>
                <a:cs typeface="Times New Roman" pitchFamily="18" charset="0"/>
              </a:rPr>
              <a:t>барысында </a:t>
            </a:r>
            <a:r>
              <a:rPr lang="kk-KZ" sz="2800" dirty="0">
                <a:solidFill>
                  <a:srgbClr val="FF0000"/>
                </a:solidFill>
                <a:latin typeface="Times New Roman" pitchFamily="18" charset="0"/>
                <a:cs typeface="Times New Roman" pitchFamily="18" charset="0"/>
              </a:rPr>
              <a:t>көпшіліктің пікірін </a:t>
            </a:r>
            <a:r>
              <a:rPr lang="kk-KZ" sz="2800" dirty="0">
                <a:latin typeface="Times New Roman" pitchFamily="18" charset="0"/>
                <a:cs typeface="Times New Roman" pitchFamily="18" charset="0"/>
              </a:rPr>
              <a:t>алуға болжанады.</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Кейде бұл әдісті </a:t>
            </a:r>
            <a:r>
              <a:rPr lang="kk-KZ" sz="2800" dirty="0">
                <a:solidFill>
                  <a:srgbClr val="FF0000"/>
                </a:solidFill>
                <a:latin typeface="Times New Roman" pitchFamily="18" charset="0"/>
                <a:cs typeface="Times New Roman" pitchFamily="18" charset="0"/>
              </a:rPr>
              <a:t>коллективтің пікірін тікелей алу </a:t>
            </a:r>
            <a:r>
              <a:rPr lang="kk-KZ" sz="2800" dirty="0">
                <a:latin typeface="Times New Roman" pitchFamily="18" charset="0"/>
                <a:cs typeface="Times New Roman" pitchFamily="18" charset="0"/>
              </a:rPr>
              <a:t>деп атайды.</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Бұл әдістердің негізгі </a:t>
            </a:r>
            <a:r>
              <a:rPr lang="kk-KZ" sz="2800" dirty="0">
                <a:solidFill>
                  <a:srgbClr val="FF0000"/>
                </a:solidFill>
                <a:latin typeface="Times New Roman" pitchFamily="18" charset="0"/>
                <a:cs typeface="Times New Roman" pitchFamily="18" charset="0"/>
              </a:rPr>
              <a:t>артықшылығы </a:t>
            </a:r>
            <a:r>
              <a:rPr lang="kk-KZ" sz="2800" dirty="0">
                <a:latin typeface="Times New Roman" pitchFamily="18" charset="0"/>
                <a:cs typeface="Times New Roman" pitchFamily="18" charset="0"/>
              </a:rPr>
              <a:t>мәселені жан-жақты </a:t>
            </a:r>
            <a:r>
              <a:rPr lang="kk-KZ" sz="2800" dirty="0" smtClean="0">
                <a:latin typeface="Times New Roman" pitchFamily="18" charset="0"/>
                <a:cs typeface="Times New Roman" pitchFamily="18" charset="0"/>
              </a:rPr>
              <a:t>талдауға </a:t>
            </a:r>
            <a:r>
              <a:rPr lang="kk-KZ" sz="2800" dirty="0">
                <a:latin typeface="Times New Roman" pitchFamily="18" charset="0"/>
                <a:cs typeface="Times New Roman" pitchFamily="18" charset="0"/>
              </a:rPr>
              <a:t>мүмкіндік береді</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2958506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a:bodyPr>
          <a:lstStyle/>
          <a:p>
            <a:pPr algn="l"/>
            <a:r>
              <a:rPr lang="kk-KZ" sz="2800" dirty="0">
                <a:latin typeface="Times New Roman" pitchFamily="18" charset="0"/>
                <a:cs typeface="Times New Roman" pitchFamily="18" charset="0"/>
              </a:rPr>
              <a:t>Әдістің </a:t>
            </a:r>
            <a:r>
              <a:rPr lang="kk-KZ" sz="2800" dirty="0">
                <a:solidFill>
                  <a:srgbClr val="FF0000"/>
                </a:solidFill>
                <a:latin typeface="Times New Roman" pitchFamily="18" charset="0"/>
                <a:cs typeface="Times New Roman" pitchFamily="18" charset="0"/>
              </a:rPr>
              <a:t>кемшіліктері: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a:latin typeface="Times New Roman" pitchFamily="18" charset="0"/>
                <a:cs typeface="Times New Roman" pitchFamily="18" charset="0"/>
              </a:rPr>
              <a:t>-</a:t>
            </a:r>
            <a:r>
              <a:rPr lang="ru-RU"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ақпаратты </a:t>
            </a:r>
            <a:r>
              <a:rPr lang="kk-KZ" sz="2800" dirty="0">
                <a:latin typeface="Times New Roman" pitchFamily="18" charset="0"/>
                <a:cs typeface="Times New Roman" pitchFamily="18" charset="0"/>
              </a:rPr>
              <a:t>алу процедурасының </a:t>
            </a:r>
            <a:r>
              <a:rPr lang="kk-KZ" sz="2800" dirty="0">
                <a:solidFill>
                  <a:srgbClr val="FF0000"/>
                </a:solidFill>
                <a:latin typeface="Times New Roman" pitchFamily="18" charset="0"/>
                <a:cs typeface="Times New Roman" pitchFamily="18" charset="0"/>
              </a:rPr>
              <a:t>күрделілігі</a:t>
            </a:r>
            <a:r>
              <a:rPr lang="kk-KZ" sz="2800" dirty="0">
                <a:latin typeface="Times New Roman" pitchFamily="18" charset="0"/>
                <a:cs typeface="Times New Roman" pitchFamily="18" charset="0"/>
              </a:rPr>
              <a:t>;</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сарапшылардың </a:t>
            </a:r>
            <a:r>
              <a:rPr lang="kk-KZ" sz="2800" dirty="0">
                <a:solidFill>
                  <a:srgbClr val="FF0000"/>
                </a:solidFill>
                <a:latin typeface="Times New Roman" pitchFamily="18" charset="0"/>
                <a:cs typeface="Times New Roman" pitchFamily="18" charset="0"/>
              </a:rPr>
              <a:t>жеке пікірден топтық пікірді </a:t>
            </a:r>
            <a:r>
              <a:rPr lang="kk-KZ" sz="2800" dirty="0">
                <a:latin typeface="Times New Roman" pitchFamily="18" charset="0"/>
                <a:cs typeface="Times New Roman" pitchFamily="18" charset="0"/>
              </a:rPr>
              <a:t>қалыптастырудың күрделілігі;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топтағы </a:t>
            </a:r>
            <a:r>
              <a:rPr lang="kk-KZ" sz="2800" dirty="0">
                <a:solidFill>
                  <a:srgbClr val="FF0000"/>
                </a:solidFill>
                <a:latin typeface="Times New Roman" pitchFamily="18" charset="0"/>
                <a:cs typeface="Times New Roman" pitchFamily="18" charset="0"/>
              </a:rPr>
              <a:t>үлкен тұлғалардың қысымы</a:t>
            </a:r>
            <a:r>
              <a:rPr lang="kk-KZ" sz="2800" dirty="0">
                <a:latin typeface="Times New Roman" pitchFamily="18" charset="0"/>
                <a:cs typeface="Times New Roman" pitchFamily="18" charset="0"/>
              </a:rPr>
              <a:t>. </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4964591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2800" dirty="0">
                <a:solidFill>
                  <a:srgbClr val="FF0000"/>
                </a:solidFill>
                <a:latin typeface="Times New Roman" pitchFamily="18" charset="0"/>
                <a:cs typeface="Times New Roman" pitchFamily="18" charset="0"/>
              </a:rPr>
              <a:t>Коллективпен жұмыс атқару әдістері</a:t>
            </a:r>
            <a:r>
              <a:rPr lang="kk-KZ" sz="2800" dirty="0">
                <a:latin typeface="Times New Roman" pitchFamily="18" charset="0"/>
                <a:cs typeface="Times New Roman" pitchFamily="18" charset="0"/>
              </a:rPr>
              <a:t>:</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миға шабуыл жасау”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сценарилер”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іскерлік ойындар”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 </a:t>
            </a:r>
            <a:r>
              <a:rPr lang="kk-KZ" sz="2800" dirty="0">
                <a:latin typeface="Times New Roman" pitchFamily="18" charset="0"/>
                <a:cs typeface="Times New Roman" pitchFamily="18" charset="0"/>
              </a:rPr>
              <a:t>“жиналыстар”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сот” әдісі. </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8064252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34682"/>
          </a:xfrm>
        </p:spPr>
        <p:txBody>
          <a:bodyPr>
            <a:normAutofit fontScale="90000"/>
          </a:bodyPr>
          <a:lstStyle/>
          <a:p>
            <a:pPr algn="l"/>
            <a:r>
              <a:rPr lang="kk-KZ" sz="2700" dirty="0">
                <a:latin typeface="Times New Roman" pitchFamily="18" charset="0"/>
                <a:cs typeface="Times New Roman" pitchFamily="18" charset="0"/>
              </a:rPr>
              <a:t>“</a:t>
            </a:r>
            <a:r>
              <a:rPr lang="kk-KZ" sz="2700" dirty="0">
                <a:solidFill>
                  <a:srgbClr val="FF0000"/>
                </a:solidFill>
                <a:latin typeface="Times New Roman" pitchFamily="18" charset="0"/>
                <a:cs typeface="Times New Roman" pitchFamily="18" charset="0"/>
              </a:rPr>
              <a:t>Миға шабуыл жасау</a:t>
            </a:r>
            <a:r>
              <a:rPr lang="kk-KZ" sz="2700" dirty="0">
                <a:latin typeface="Times New Roman" pitchFamily="18" charset="0"/>
                <a:cs typeface="Times New Roman" pitchFamily="18" charset="0"/>
              </a:rPr>
              <a:t>” әдісі:</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Бұл әдіс жаңа идеяларды (жаңа ойларды) </a:t>
            </a:r>
            <a:r>
              <a:rPr lang="kk-KZ" sz="2700" dirty="0">
                <a:solidFill>
                  <a:srgbClr val="FF0000"/>
                </a:solidFill>
                <a:latin typeface="Times New Roman" pitchFamily="18" charset="0"/>
                <a:cs typeface="Times New Roman" pitchFamily="18" charset="0"/>
              </a:rPr>
              <a:t>коллективпен табу, миға шабуыл, дискуссия түрінде </a:t>
            </a:r>
            <a:r>
              <a:rPr lang="kk-KZ" sz="2700" dirty="0">
                <a:latin typeface="Times New Roman" pitchFamily="18" charset="0"/>
                <a:cs typeface="Times New Roman" pitchFamily="18" charset="0"/>
              </a:rPr>
              <a:t>сипат алады.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Бұл әдіс мәселені шешуге бағытталған идеяларды еркін жеткізуге негізделген. Содан кейін ұсынылған идеялардан қажеттісін іріктеп алады.  </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b="1" dirty="0">
                <a:latin typeface="Times New Roman" pitchFamily="18" charset="0"/>
                <a:cs typeface="Times New Roman" pitchFamily="18" charset="0"/>
              </a:rPr>
              <a:t>“Миға шабуыл жасау”</a:t>
            </a:r>
            <a:r>
              <a:rPr lang="kk-KZ" sz="2700" dirty="0">
                <a:latin typeface="Times New Roman" pitchFamily="18" charset="0"/>
                <a:cs typeface="Times New Roman" pitchFamily="18" charset="0"/>
              </a:rPr>
              <a:t> әдісінің </a:t>
            </a:r>
            <a:r>
              <a:rPr lang="kk-KZ" sz="2700" u="sng" dirty="0">
                <a:solidFill>
                  <a:srgbClr val="FF0000"/>
                </a:solidFill>
                <a:latin typeface="Times New Roman" pitchFamily="18" charset="0"/>
                <a:cs typeface="Times New Roman" pitchFamily="18" charset="0"/>
              </a:rPr>
              <a:t>артықшылығы</a:t>
            </a:r>
            <a:r>
              <a:rPr lang="kk-KZ" sz="2700" dirty="0">
                <a:solidFill>
                  <a:srgbClr val="FF0000"/>
                </a:solidFill>
                <a:latin typeface="Times New Roman" pitchFamily="18" charset="0"/>
                <a:cs typeface="Times New Roman" pitchFamily="18" charset="0"/>
              </a:rPr>
              <a:t> </a:t>
            </a:r>
            <a:r>
              <a:rPr lang="kk-KZ" sz="2700" dirty="0">
                <a:latin typeface="Times New Roman" pitchFamily="18" charset="0"/>
                <a:cs typeface="Times New Roman" pitchFamily="18" charset="0"/>
              </a:rPr>
              <a:t>қабылдауға қажетті </a:t>
            </a:r>
            <a:r>
              <a:rPr lang="kk-KZ" sz="2700" dirty="0">
                <a:solidFill>
                  <a:srgbClr val="FF0000"/>
                </a:solidFill>
                <a:latin typeface="Times New Roman" pitchFamily="18" charset="0"/>
                <a:cs typeface="Times New Roman" pitchFamily="18" charset="0"/>
              </a:rPr>
              <a:t>шешімдерді жылдам алуға </a:t>
            </a:r>
            <a:r>
              <a:rPr lang="kk-KZ" sz="2700" dirty="0">
                <a:latin typeface="Times New Roman" pitchFamily="18" charset="0"/>
                <a:cs typeface="Times New Roman" pitchFamily="18" charset="0"/>
              </a:rPr>
              <a:t>мүмкіндік береді.</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u="sng" dirty="0">
                <a:solidFill>
                  <a:srgbClr val="FF0000"/>
                </a:solidFill>
                <a:latin typeface="Times New Roman" pitchFamily="18" charset="0"/>
                <a:cs typeface="Times New Roman" pitchFamily="18" charset="0"/>
              </a:rPr>
              <a:t>Кемшілігі:</a:t>
            </a:r>
            <a:r>
              <a:rPr lang="kk-KZ" sz="2700" dirty="0">
                <a:solidFill>
                  <a:srgbClr val="FF0000"/>
                </a:solidFill>
                <a:latin typeface="Times New Roman" pitchFamily="18" charset="0"/>
                <a:cs typeface="Times New Roman" pitchFamily="18" charset="0"/>
              </a:rPr>
              <a:t> сараптаманы ұйымдастырудың күрделілігі</a:t>
            </a:r>
            <a:r>
              <a:rPr lang="kk-KZ" sz="2700" dirty="0">
                <a:latin typeface="Times New Roman" pitchFamily="18" charset="0"/>
                <a:cs typeface="Times New Roman" pitchFamily="18" charset="0"/>
              </a:rPr>
              <a:t>, өйткені кейде қажетті мамандарды бірдей жинауға, оларға қолайлы жағдай туғызуға және өзара қарым-қатынас орнатуда қиыншылықтар кездеседі. </a:t>
            </a:r>
            <a:r>
              <a:rPr lang="ru-RU" dirty="0"/>
              <a:t/>
            </a:r>
            <a:br>
              <a:rPr lang="ru-RU" dirty="0"/>
            </a:br>
            <a:endParaRPr lang="ru-RU" dirty="0"/>
          </a:p>
        </p:txBody>
      </p:sp>
    </p:spTree>
    <p:extLst>
      <p:ext uri="{BB962C8B-B14F-4D97-AF65-F5344CB8AC3E}">
        <p14:creationId xmlns:p14="http://schemas.microsoft.com/office/powerpoint/2010/main" xmlns="" val="3081677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3200" b="1" dirty="0">
                <a:latin typeface="Times New Roman" pitchFamily="18" charset="0"/>
                <a:cs typeface="Times New Roman" pitchFamily="18" charset="0"/>
              </a:rPr>
              <a:t>Мемлекеттік бағдарламалар, оларды әзірлеу және бекіту. </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kk-KZ" sz="3200" dirty="0">
                <a:solidFill>
                  <a:srgbClr val="FF0000"/>
                </a:solidFill>
                <a:latin typeface="Times New Roman" pitchFamily="18" charset="0"/>
                <a:cs typeface="Times New Roman" pitchFamily="18" charset="0"/>
              </a:rPr>
              <a:t>Мемлекеттік бағдарламалау </a:t>
            </a:r>
            <a:r>
              <a:rPr lang="kk-KZ" sz="3200" dirty="0">
                <a:latin typeface="Times New Roman" pitchFamily="18" charset="0"/>
                <a:cs typeface="Times New Roman" pitchFamily="18" charset="0"/>
              </a:rPr>
              <a:t>– бұл әлеуметтік-экономикалық даму процестеріне </a:t>
            </a:r>
            <a:r>
              <a:rPr lang="kk-KZ" sz="3200" dirty="0">
                <a:solidFill>
                  <a:srgbClr val="FF0000"/>
                </a:solidFill>
                <a:latin typeface="Times New Roman" pitchFamily="18" charset="0"/>
                <a:cs typeface="Times New Roman" pitchFamily="18" charset="0"/>
              </a:rPr>
              <a:t>мемлекеттін белседі араласудың әдісі</a:t>
            </a:r>
            <a:r>
              <a:rPr lang="kk-KZ" sz="3200" dirty="0">
                <a:latin typeface="Times New Roman" pitchFamily="18" charset="0"/>
                <a:cs typeface="Times New Roman" pitchFamily="18" charset="0"/>
              </a:rPr>
              <a:t>. Мемлекеттік бағдарлама – бұл бар ресурстарды пайдалану жолымен болашақтағы </a:t>
            </a:r>
            <a:r>
              <a:rPr lang="kk-KZ" sz="3200" dirty="0">
                <a:solidFill>
                  <a:srgbClr val="FF0000"/>
                </a:solidFill>
                <a:latin typeface="Times New Roman" pitchFamily="18" charset="0"/>
                <a:cs typeface="Times New Roman" pitchFamily="18" charset="0"/>
              </a:rPr>
              <a:t>мақсаттарға және міндеттерге жетуд</a:t>
            </a:r>
            <a:r>
              <a:rPr lang="kk-KZ" sz="3200" dirty="0">
                <a:latin typeface="Times New Roman" pitchFamily="18" charset="0"/>
                <a:cs typeface="Times New Roman" pitchFamily="18" charset="0"/>
              </a:rPr>
              <a:t>і қамтамасыз ететін </a:t>
            </a:r>
            <a:r>
              <a:rPr lang="kk-KZ" sz="3200" dirty="0" smtClean="0">
                <a:solidFill>
                  <a:srgbClr val="FF0000"/>
                </a:solidFill>
                <a:latin typeface="Times New Roman" pitchFamily="18" charset="0"/>
                <a:cs typeface="Times New Roman" pitchFamily="18" charset="0"/>
              </a:rPr>
              <a:t>экономиканы </a:t>
            </a:r>
            <a:r>
              <a:rPr lang="kk-KZ" sz="3200" dirty="0">
                <a:solidFill>
                  <a:srgbClr val="FF0000"/>
                </a:solidFill>
                <a:latin typeface="Times New Roman" pitchFamily="18" charset="0"/>
                <a:cs typeface="Times New Roman" pitchFamily="18" charset="0"/>
              </a:rPr>
              <a:t>мемлекеттік реттеудің құралы</a:t>
            </a:r>
            <a:r>
              <a:rPr lang="kk-KZ" sz="3200"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397421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algn="l"/>
            <a:r>
              <a:rPr lang="kk-KZ" sz="3100" dirty="0">
                <a:latin typeface="Times New Roman" pitchFamily="18" charset="0"/>
                <a:cs typeface="Times New Roman" pitchFamily="18" charset="0"/>
              </a:rPr>
              <a:t>Мемлекеттік бағдарламаның </a:t>
            </a:r>
            <a:r>
              <a:rPr lang="kk-KZ" sz="3100" dirty="0">
                <a:solidFill>
                  <a:srgbClr val="FF0000"/>
                </a:solidFill>
                <a:latin typeface="Times New Roman" pitchFamily="18" charset="0"/>
                <a:cs typeface="Times New Roman" pitchFamily="18" charset="0"/>
              </a:rPr>
              <a:t>мазмұны </a:t>
            </a:r>
            <a:r>
              <a:rPr lang="kk-KZ" sz="3100" dirty="0">
                <a:latin typeface="Times New Roman" pitchFamily="18" charset="0"/>
                <a:cs typeface="Times New Roman" pitchFamily="18" charset="0"/>
              </a:rPr>
              <a:t>келесімен байланысты:</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kk-KZ" sz="3100" dirty="0">
                <a:latin typeface="Times New Roman" pitchFamily="18" charset="0"/>
                <a:cs typeface="Times New Roman" pitchFamily="18" charset="0"/>
              </a:rPr>
              <a:t>- басты болашақтық стратегиялық </a:t>
            </a:r>
            <a:r>
              <a:rPr lang="kk-KZ" sz="3100" dirty="0">
                <a:solidFill>
                  <a:srgbClr val="FF0000"/>
                </a:solidFill>
                <a:latin typeface="Times New Roman" pitchFamily="18" charset="0"/>
                <a:cs typeface="Times New Roman" pitchFamily="18" charset="0"/>
              </a:rPr>
              <a:t>мақсатты, </a:t>
            </a:r>
            <a:r>
              <a:rPr lang="kk-KZ" sz="3100" dirty="0">
                <a:latin typeface="Times New Roman" pitchFamily="18" charset="0"/>
                <a:cs typeface="Times New Roman" pitchFamily="18" charset="0"/>
              </a:rPr>
              <a:t>кіші мақсаттарды, мақсатқа </a:t>
            </a:r>
            <a:r>
              <a:rPr lang="kk-KZ" sz="3100" dirty="0">
                <a:solidFill>
                  <a:srgbClr val="FF0000"/>
                </a:solidFill>
                <a:latin typeface="Times New Roman" pitchFamily="18" charset="0"/>
                <a:cs typeface="Times New Roman" pitchFamily="18" charset="0"/>
              </a:rPr>
              <a:t>жету кезеңдерді</a:t>
            </a:r>
            <a:r>
              <a:rPr lang="kk-KZ" sz="3100" dirty="0">
                <a:latin typeface="Times New Roman" pitchFamily="18" charset="0"/>
                <a:cs typeface="Times New Roman" pitchFamily="18" charset="0"/>
              </a:rPr>
              <a:t>, </a:t>
            </a:r>
            <a:r>
              <a:rPr lang="kk-KZ" sz="3100" dirty="0">
                <a:solidFill>
                  <a:srgbClr val="FF0000"/>
                </a:solidFill>
                <a:latin typeface="Times New Roman" pitchFamily="18" charset="0"/>
                <a:cs typeface="Times New Roman" pitchFamily="18" charset="0"/>
              </a:rPr>
              <a:t>шараларды</a:t>
            </a:r>
            <a:r>
              <a:rPr lang="kk-KZ" sz="3100" dirty="0">
                <a:latin typeface="Times New Roman" pitchFamily="18" charset="0"/>
                <a:cs typeface="Times New Roman" pitchFamily="18" charset="0"/>
              </a:rPr>
              <a:t> анықтау;</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kk-KZ" sz="3100" dirty="0">
                <a:latin typeface="Times New Roman" pitchFamily="18" charset="0"/>
                <a:cs typeface="Times New Roman" pitchFamily="18" charset="0"/>
              </a:rPr>
              <a:t>- бағдарламаны іске асыру </a:t>
            </a:r>
            <a:r>
              <a:rPr lang="kk-KZ" sz="3100" dirty="0">
                <a:solidFill>
                  <a:srgbClr val="FF0000"/>
                </a:solidFill>
                <a:latin typeface="Times New Roman" pitchFamily="18" charset="0"/>
                <a:cs typeface="Times New Roman" pitchFamily="18" charset="0"/>
              </a:rPr>
              <a:t>субъектілерді анықтау;</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kk-KZ" sz="3100" dirty="0">
                <a:latin typeface="Times New Roman" pitchFamily="18" charset="0"/>
                <a:cs typeface="Times New Roman" pitchFamily="18" charset="0"/>
              </a:rPr>
              <a:t>- </a:t>
            </a:r>
            <a:r>
              <a:rPr lang="kk-KZ" sz="3100" dirty="0">
                <a:solidFill>
                  <a:srgbClr val="FF0000"/>
                </a:solidFill>
                <a:latin typeface="Times New Roman" pitchFamily="18" charset="0"/>
                <a:cs typeface="Times New Roman" pitchFamily="18" charset="0"/>
              </a:rPr>
              <a:t>қаржыландыру көзін, қолдау әдістерін, жауапкершілікті</a:t>
            </a:r>
            <a:r>
              <a:rPr lang="kk-KZ" sz="3100" dirty="0">
                <a:latin typeface="Times New Roman" pitchFamily="18" charset="0"/>
                <a:cs typeface="Times New Roman" pitchFamily="18" charset="0"/>
              </a:rPr>
              <a:t> қосатын іске асыру механизмің анықтау.</a:t>
            </a:r>
            <a:r>
              <a:rPr lang="ru-RU" dirty="0"/>
              <a:t/>
            </a:r>
            <a:br>
              <a:rPr lang="ru-RU" dirty="0"/>
            </a:br>
            <a:endParaRPr lang="ru-RU" dirty="0"/>
          </a:p>
        </p:txBody>
      </p:sp>
    </p:spTree>
    <p:extLst>
      <p:ext uri="{BB962C8B-B14F-4D97-AF65-F5344CB8AC3E}">
        <p14:creationId xmlns:p14="http://schemas.microsoft.com/office/powerpoint/2010/main" xmlns="" val="31527212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rmAutofit fontScale="90000"/>
          </a:bodyPr>
          <a:lstStyle/>
          <a:p>
            <a:pPr algn="l"/>
            <a:r>
              <a:rPr lang="kk-KZ" sz="3600" dirty="0">
                <a:latin typeface="Times New Roman" pitchFamily="18" charset="0"/>
                <a:cs typeface="Times New Roman" pitchFamily="18" charset="0"/>
              </a:rPr>
              <a:t>Бағдарламаны </a:t>
            </a:r>
            <a:r>
              <a:rPr lang="kk-KZ" sz="3600" dirty="0">
                <a:solidFill>
                  <a:srgbClr val="FF0000"/>
                </a:solidFill>
                <a:latin typeface="Times New Roman" pitchFamily="18" charset="0"/>
                <a:cs typeface="Times New Roman" pitchFamily="18" charset="0"/>
              </a:rPr>
              <a:t>жасау және іске асыру механизмі:</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1. Бағдарлама </a:t>
            </a:r>
            <a:r>
              <a:rPr lang="kk-KZ" sz="3600" dirty="0">
                <a:solidFill>
                  <a:srgbClr val="FF0000"/>
                </a:solidFill>
                <a:latin typeface="Times New Roman" pitchFamily="18" charset="0"/>
                <a:cs typeface="Times New Roman" pitchFamily="18" charset="0"/>
              </a:rPr>
              <a:t>объектісін </a:t>
            </a:r>
            <a:r>
              <a:rPr lang="kk-KZ" sz="3600" dirty="0">
                <a:latin typeface="Times New Roman" pitchFamily="18" charset="0"/>
                <a:cs typeface="Times New Roman" pitchFamily="18" charset="0"/>
              </a:rPr>
              <a:t>тандау. </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2. «</a:t>
            </a:r>
            <a:r>
              <a:rPr lang="kk-KZ" sz="3600" dirty="0">
                <a:solidFill>
                  <a:srgbClr val="FF0000"/>
                </a:solidFill>
                <a:latin typeface="Times New Roman" pitchFamily="18" charset="0"/>
                <a:cs typeface="Times New Roman" pitchFamily="18" charset="0"/>
              </a:rPr>
              <a:t>Мақсаттар ағашын» құрастыру</a:t>
            </a:r>
            <a:r>
              <a:rPr lang="kk-KZ" sz="3600" dirty="0">
                <a:latin typeface="Times New Roman" pitchFamily="18" charset="0"/>
                <a:cs typeface="Times New Roman" pitchFamily="18" charset="0"/>
              </a:rPr>
              <a:t>: басты мақсат, екінші деңгейдегі мақсаттар  т.д.</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3. Қойылған мақсаттарға жетуді қамтамасыз ететін </a:t>
            </a:r>
            <a:r>
              <a:rPr lang="kk-KZ" sz="3600" dirty="0">
                <a:solidFill>
                  <a:srgbClr val="FF0000"/>
                </a:solidFill>
                <a:latin typeface="Times New Roman" pitchFamily="18" charset="0"/>
                <a:cs typeface="Times New Roman" pitchFamily="18" charset="0"/>
              </a:rPr>
              <a:t>шаралар жүйесін </a:t>
            </a:r>
            <a:r>
              <a:rPr lang="kk-KZ" sz="3600" dirty="0">
                <a:latin typeface="Times New Roman" pitchFamily="18" charset="0"/>
                <a:cs typeface="Times New Roman" pitchFamily="18" charset="0"/>
              </a:rPr>
              <a:t>құрастыру.( төменгі мақсаттан жоғарыға қарай).</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4. Бағдарламаны </a:t>
            </a:r>
            <a:r>
              <a:rPr lang="kk-KZ" sz="3600" dirty="0">
                <a:solidFill>
                  <a:srgbClr val="FF0000"/>
                </a:solidFill>
                <a:latin typeface="Times New Roman" pitchFamily="18" charset="0"/>
                <a:cs typeface="Times New Roman" pitchFamily="18" charset="0"/>
              </a:rPr>
              <a:t>құрылымдану</a:t>
            </a:r>
            <a:r>
              <a:rPr lang="kk-KZ" sz="3600" dirty="0">
                <a:latin typeface="Times New Roman" pitchFamily="18" charset="0"/>
                <a:cs typeface="Times New Roman" pitchFamily="18" charset="0"/>
              </a:rPr>
              <a:t>, яғни бағдарлама әртүрлі элементтерден (проекттерден) тұрады.</a:t>
            </a:r>
            <a:r>
              <a:rPr lang="ru-RU" dirty="0"/>
              <a:t/>
            </a:r>
            <a:br>
              <a:rPr lang="ru-RU" dirty="0"/>
            </a:br>
            <a:endParaRPr lang="ru-RU" dirty="0"/>
          </a:p>
        </p:txBody>
      </p:sp>
    </p:spTree>
    <p:extLst>
      <p:ext uri="{BB962C8B-B14F-4D97-AF65-F5344CB8AC3E}">
        <p14:creationId xmlns:p14="http://schemas.microsoft.com/office/powerpoint/2010/main" xmlns="" val="4291777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algn="l"/>
            <a:r>
              <a:rPr lang="kk-KZ" sz="2700" dirty="0">
                <a:latin typeface="Times New Roman" pitchFamily="18" charset="0"/>
                <a:cs typeface="Times New Roman" pitchFamily="18" charset="0"/>
              </a:rPr>
              <a:t>5. Бағдарламаның, оның ішіндегі проекттердін </a:t>
            </a:r>
            <a:r>
              <a:rPr lang="kk-KZ" sz="2700" dirty="0">
                <a:solidFill>
                  <a:srgbClr val="FF0000"/>
                </a:solidFill>
                <a:latin typeface="Times New Roman" pitchFamily="18" charset="0"/>
                <a:cs typeface="Times New Roman" pitchFamily="18" charset="0"/>
              </a:rPr>
              <a:t>тиімділігін және шығындарын бағалау</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ru-RU" sz="2700" dirty="0">
                <a:latin typeface="Times New Roman" pitchFamily="18" charset="0"/>
                <a:cs typeface="Times New Roman" pitchFamily="18" charset="0"/>
              </a:rPr>
              <a:t>6.</a:t>
            </a: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Мақсатты структураларды құрастыру</a:t>
            </a:r>
            <a:r>
              <a:rPr lang="kk-KZ" sz="2700" dirty="0">
                <a:latin typeface="Times New Roman" pitchFamily="18" charset="0"/>
                <a:cs typeface="Times New Roman" pitchFamily="18" charset="0"/>
              </a:rPr>
              <a:t>: кім заказчик, орындаушы анықтау.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7. Бағдарламаны </a:t>
            </a:r>
            <a:r>
              <a:rPr lang="kk-KZ" sz="2700" dirty="0">
                <a:solidFill>
                  <a:srgbClr val="FF0000"/>
                </a:solidFill>
                <a:latin typeface="Times New Roman" pitchFamily="18" charset="0"/>
                <a:cs typeface="Times New Roman" pitchFamily="18" charset="0"/>
              </a:rPr>
              <a:t>іске асыруды басқару</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8. </a:t>
            </a:r>
            <a:r>
              <a:rPr lang="kk-KZ" sz="2700" dirty="0">
                <a:solidFill>
                  <a:srgbClr val="FF0000"/>
                </a:solidFill>
                <a:latin typeface="Times New Roman" pitchFamily="18" charset="0"/>
                <a:cs typeface="Times New Roman" pitchFamily="18" charset="0"/>
              </a:rPr>
              <a:t>Жасалған жұмысты бақылау және қабылдау</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ru-RU" sz="2700" dirty="0" smtClean="0">
                <a:latin typeface="Times New Roman" pitchFamily="18" charset="0"/>
                <a:cs typeface="Times New Roman" pitchFamily="18" charset="0"/>
              </a:rPr>
              <a:t/>
            </a:r>
            <a:br>
              <a:rPr lang="ru-RU" sz="2700" dirty="0" smtClean="0">
                <a:latin typeface="Times New Roman" pitchFamily="18" charset="0"/>
                <a:cs typeface="Times New Roman" pitchFamily="18" charset="0"/>
              </a:rPr>
            </a:br>
            <a:r>
              <a:rPr lang="kk-KZ" sz="2700" dirty="0" smtClean="0">
                <a:latin typeface="Times New Roman" pitchFamily="18" charset="0"/>
                <a:cs typeface="Times New Roman" pitchFamily="18" charset="0"/>
              </a:rPr>
              <a:t>Бағдарламаны </a:t>
            </a:r>
            <a:r>
              <a:rPr lang="kk-KZ" sz="2700" dirty="0">
                <a:latin typeface="Times New Roman" pitchFamily="18" charset="0"/>
                <a:cs typeface="Times New Roman" pitchFamily="18" charset="0"/>
              </a:rPr>
              <a:t>жасайтындар әртүрлі </a:t>
            </a:r>
            <a:r>
              <a:rPr lang="kk-KZ" sz="2700" dirty="0">
                <a:solidFill>
                  <a:srgbClr val="FF0000"/>
                </a:solidFill>
                <a:latin typeface="Times New Roman" pitchFamily="18" charset="0"/>
                <a:cs typeface="Times New Roman" pitchFamily="18" charset="0"/>
              </a:rPr>
              <a:t>министрліктер, ал бекітетін президент.</a:t>
            </a:r>
            <a:r>
              <a:rPr lang="ru-RU" dirty="0"/>
              <a:t/>
            </a:r>
            <a:br>
              <a:rPr lang="ru-RU" dirty="0"/>
            </a:br>
            <a:endParaRPr lang="ru-RU" dirty="0"/>
          </a:p>
        </p:txBody>
      </p:sp>
    </p:spTree>
    <p:extLst>
      <p:ext uri="{BB962C8B-B14F-4D97-AF65-F5344CB8AC3E}">
        <p14:creationId xmlns:p14="http://schemas.microsoft.com/office/powerpoint/2010/main" xmlns="" val="16430570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400" b="1" dirty="0">
                <a:latin typeface="Times New Roman" pitchFamily="18" charset="0"/>
                <a:cs typeface="Times New Roman" pitchFamily="18" charset="0"/>
              </a:rPr>
              <a:t>6.2Экономиканың ортамерзімді және стратегиялық даму жоспарларының мәні, ғылыми негізі мен белгілері. Стратегиялық жоспарлау</a:t>
            </a:r>
            <a:endParaRPr lang="ru-RU" sz="2400"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fontScale="70000" lnSpcReduction="20000"/>
          </a:bodyPr>
          <a:lstStyle/>
          <a:p>
            <a:r>
              <a:rPr lang="kk-KZ" dirty="0"/>
              <a:t>Жоспарлау </a:t>
            </a:r>
            <a:r>
              <a:rPr lang="kk-KZ" dirty="0">
                <a:solidFill>
                  <a:srgbClr val="FF0000"/>
                </a:solidFill>
              </a:rPr>
              <a:t>стратегиялық және индикативті </a:t>
            </a:r>
            <a:r>
              <a:rPr lang="kk-KZ" dirty="0"/>
              <a:t>болады.</a:t>
            </a:r>
            <a:endParaRPr lang="ru-RU" dirty="0"/>
          </a:p>
          <a:p>
            <a:r>
              <a:rPr lang="kk-KZ" dirty="0"/>
              <a:t>Стратегиялық жоспардың </a:t>
            </a:r>
            <a:r>
              <a:rPr lang="kk-KZ" dirty="0" smtClean="0"/>
              <a:t>ерекшеліктері </a:t>
            </a:r>
            <a:r>
              <a:rPr lang="kk-KZ" dirty="0"/>
              <a:t>бар:</a:t>
            </a:r>
            <a:endParaRPr lang="ru-RU" dirty="0"/>
          </a:p>
          <a:p>
            <a:r>
              <a:rPr lang="kk-KZ" dirty="0"/>
              <a:t>1.Ол </a:t>
            </a:r>
            <a:r>
              <a:rPr lang="kk-KZ" dirty="0">
                <a:solidFill>
                  <a:srgbClr val="FF0000"/>
                </a:solidFill>
              </a:rPr>
              <a:t>ұзақ мерзімге </a:t>
            </a:r>
            <a:r>
              <a:rPr lang="kk-KZ" dirty="0"/>
              <a:t>жасалады. Өйткені ол әлеуметтік-экономикалық дамудын ірі стратегиялық міндеттерді шешуге бағытталған.</a:t>
            </a:r>
            <a:endParaRPr lang="ru-RU" dirty="0"/>
          </a:p>
          <a:p>
            <a:r>
              <a:rPr lang="kk-KZ" dirty="0"/>
              <a:t>2.Оның </a:t>
            </a:r>
            <a:r>
              <a:rPr lang="kk-KZ" dirty="0">
                <a:solidFill>
                  <a:srgbClr val="FF0000"/>
                </a:solidFill>
              </a:rPr>
              <a:t>көрсеткіштері іріленген және жалпыланған </a:t>
            </a:r>
            <a:r>
              <a:rPr lang="kk-KZ" dirty="0"/>
              <a:t>. Өйткені ұзақ мерзімге </a:t>
            </a:r>
            <a:r>
              <a:rPr lang="kk-KZ" dirty="0" smtClean="0"/>
              <a:t>детальдарын </a:t>
            </a:r>
            <a:r>
              <a:rPr lang="kk-KZ" dirty="0"/>
              <a:t>болжауға болмайды.</a:t>
            </a:r>
            <a:endParaRPr lang="ru-RU" dirty="0"/>
          </a:p>
          <a:p>
            <a:r>
              <a:rPr lang="kk-KZ" dirty="0"/>
              <a:t>3. Жоспардың </a:t>
            </a:r>
            <a:r>
              <a:rPr lang="kk-KZ" dirty="0">
                <a:solidFill>
                  <a:srgbClr val="FF0000"/>
                </a:solidFill>
              </a:rPr>
              <a:t>варианттық сипаттамасы </a:t>
            </a:r>
            <a:r>
              <a:rPr lang="kk-KZ" dirty="0"/>
              <a:t>бар, олар ішкі және сыртқы факторлардың өзрегуімен байланысты.</a:t>
            </a:r>
            <a:endParaRPr lang="ru-RU" dirty="0"/>
          </a:p>
          <a:p>
            <a:r>
              <a:rPr lang="kk-KZ" dirty="0"/>
              <a:t>4. Стратегиялық жоспар мезгіл-мезгіл </a:t>
            </a:r>
            <a:r>
              <a:rPr lang="kk-KZ" dirty="0">
                <a:solidFill>
                  <a:srgbClr val="FF0000"/>
                </a:solidFill>
              </a:rPr>
              <a:t>қайта қаралып корректировкаға салынады</a:t>
            </a:r>
            <a:r>
              <a:rPr lang="kk-KZ" dirty="0"/>
              <a:t>. Ол конъюнктураның өзгеруімен, циклдың бір фазасынан басқаға көшумен байланысты. Ұзақ мерзімді стратегиялық жоспар бірнеше фазаны қамтиды.</a:t>
            </a:r>
            <a:endParaRPr lang="ru-RU" dirty="0"/>
          </a:p>
          <a:p>
            <a:endParaRPr lang="ru-RU" dirty="0"/>
          </a:p>
        </p:txBody>
      </p:sp>
    </p:spTree>
    <p:extLst>
      <p:ext uri="{BB962C8B-B14F-4D97-AF65-F5344CB8AC3E}">
        <p14:creationId xmlns:p14="http://schemas.microsoft.com/office/powerpoint/2010/main" xmlns="" val="32965037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6322714"/>
          </a:xfrm>
        </p:spPr>
        <p:txBody>
          <a:bodyPr>
            <a:normAutofit fontScale="90000"/>
          </a:bodyPr>
          <a:lstStyle/>
          <a:p>
            <a:pPr algn="l"/>
            <a:r>
              <a:rPr lang="kk-KZ" sz="2700" dirty="0">
                <a:latin typeface="Times New Roman" pitchFamily="18" charset="0"/>
                <a:cs typeface="Times New Roman" pitchFamily="18" charset="0"/>
              </a:rPr>
              <a:t>Мемлекет деңгейінде </a:t>
            </a:r>
            <a:r>
              <a:rPr lang="kk-KZ" sz="2700" dirty="0">
                <a:solidFill>
                  <a:srgbClr val="FF0000"/>
                </a:solidFill>
                <a:latin typeface="Times New Roman" pitchFamily="18" charset="0"/>
                <a:cs typeface="Times New Roman" pitchFamily="18" charset="0"/>
              </a:rPr>
              <a:t>стратегиялық жоспар </a:t>
            </a:r>
            <a:r>
              <a:rPr lang="kk-KZ" sz="2700" dirty="0">
                <a:latin typeface="Times New Roman" pitchFamily="18" charset="0"/>
                <a:cs typeface="Times New Roman" pitchFamily="18" charset="0"/>
              </a:rPr>
              <a:t>келесі процестерді </a:t>
            </a:r>
            <a:r>
              <a:rPr lang="kk-KZ" sz="2700" dirty="0">
                <a:solidFill>
                  <a:srgbClr val="FF0000"/>
                </a:solidFill>
                <a:latin typeface="Times New Roman" pitchFamily="18" charset="0"/>
                <a:cs typeface="Times New Roman" pitchFamily="18" charset="0"/>
              </a:rPr>
              <a:t>сипаттайды</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1. </a:t>
            </a:r>
            <a:r>
              <a:rPr lang="kk-KZ" sz="2700" dirty="0">
                <a:solidFill>
                  <a:srgbClr val="FF0000"/>
                </a:solidFill>
                <a:latin typeface="Times New Roman" pitchFamily="18" charset="0"/>
                <a:cs typeface="Times New Roman" pitchFamily="18" charset="0"/>
              </a:rPr>
              <a:t>демографиялық даму</a:t>
            </a:r>
            <a:r>
              <a:rPr lang="kk-KZ" sz="2700" dirty="0">
                <a:latin typeface="Times New Roman" pitchFamily="18" charset="0"/>
                <a:cs typeface="Times New Roman" pitchFamily="18" charset="0"/>
              </a:rPr>
              <a:t>, тұрғындар саның реттеу;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2. </a:t>
            </a:r>
            <a:r>
              <a:rPr lang="kk-KZ" sz="2700" dirty="0">
                <a:solidFill>
                  <a:srgbClr val="FF0000"/>
                </a:solidFill>
                <a:latin typeface="Times New Roman" pitchFamily="18" charset="0"/>
                <a:cs typeface="Times New Roman" pitchFamily="18" charset="0"/>
              </a:rPr>
              <a:t>әлеуметтік даму</a:t>
            </a:r>
            <a:r>
              <a:rPr lang="kk-KZ" sz="2700" dirty="0">
                <a:latin typeface="Times New Roman" pitchFamily="18" charset="0"/>
                <a:cs typeface="Times New Roman" pitchFamily="18" charset="0"/>
              </a:rPr>
              <a:t>, тұрғындар өмірінің сапасы мен деңгейінің динамикасы, білім беру, мәдениет, деңсаулық сақтау, әлеуметтік камтамасыздандырудың дамуы;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3. </a:t>
            </a:r>
            <a:r>
              <a:rPr lang="kk-KZ" sz="2700" dirty="0">
                <a:solidFill>
                  <a:srgbClr val="FF0000"/>
                </a:solidFill>
                <a:latin typeface="Times New Roman" pitchFamily="18" charset="0"/>
                <a:cs typeface="Times New Roman" pitchFamily="18" charset="0"/>
              </a:rPr>
              <a:t>ғылыми-техникалық прогресс</a:t>
            </a:r>
            <a:r>
              <a:rPr lang="kk-KZ" sz="2700" dirty="0">
                <a:latin typeface="Times New Roman" pitchFamily="18" charset="0"/>
                <a:cs typeface="Times New Roman" pitchFamily="18" charset="0"/>
              </a:rPr>
              <a:t>, ғылым мен инновацияның динамикасы, жаңа техника мен технология негізінде экономиканы модернизациялау шаралары;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4. </a:t>
            </a:r>
            <a:r>
              <a:rPr lang="kk-KZ" sz="2700" dirty="0">
                <a:solidFill>
                  <a:srgbClr val="FF0000"/>
                </a:solidFill>
                <a:latin typeface="Times New Roman" pitchFamily="18" charset="0"/>
                <a:cs typeface="Times New Roman" pitchFamily="18" charset="0"/>
              </a:rPr>
              <a:t>экологиялық даму</a:t>
            </a:r>
            <a:r>
              <a:rPr lang="kk-KZ" sz="2700" dirty="0">
                <a:latin typeface="Times New Roman" pitchFamily="18" charset="0"/>
                <a:cs typeface="Times New Roman" pitchFamily="18" charset="0"/>
              </a:rPr>
              <a:t>, табиғи ресурстардың ұдайы өндірісі мен қорғау көрсеткіштері, ортаны ластауды азайтатын шаралар, экологиялық таза технологияны пайдалану;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5. </a:t>
            </a:r>
            <a:r>
              <a:rPr lang="kk-KZ" sz="2700" dirty="0">
                <a:solidFill>
                  <a:srgbClr val="FF0000"/>
                </a:solidFill>
                <a:latin typeface="Times New Roman" pitchFamily="18" charset="0"/>
                <a:cs typeface="Times New Roman" pitchFamily="18" charset="0"/>
              </a:rPr>
              <a:t>территориялық даму</a:t>
            </a:r>
            <a:r>
              <a:rPr lang="kk-KZ" sz="2700" dirty="0">
                <a:latin typeface="Times New Roman" pitchFamily="18" charset="0"/>
                <a:cs typeface="Times New Roman" pitchFamily="18" charset="0"/>
              </a:rPr>
              <a:t>, яғни аймақтардың  даму деңгейің жақындату;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6. </a:t>
            </a:r>
            <a:r>
              <a:rPr lang="kk-KZ" sz="2700" dirty="0">
                <a:solidFill>
                  <a:srgbClr val="FF0000"/>
                </a:solidFill>
                <a:latin typeface="Times New Roman" pitchFamily="18" charset="0"/>
                <a:cs typeface="Times New Roman" pitchFamily="18" charset="0"/>
              </a:rPr>
              <a:t>сырты экономикалық байланыстар</a:t>
            </a:r>
            <a:r>
              <a:rPr lang="kk-KZ" sz="2700" dirty="0">
                <a:latin typeface="Times New Roman" pitchFamily="18" charset="0"/>
                <a:cs typeface="Times New Roman" pitchFamily="18" charset="0"/>
              </a:rPr>
              <a:t>.</a:t>
            </a:r>
            <a:r>
              <a:rPr lang="ru-RU" dirty="0"/>
              <a:t/>
            </a:r>
            <a:br>
              <a:rPr lang="ru-RU" dirty="0"/>
            </a:br>
            <a:endParaRPr lang="ru-RU" dirty="0"/>
          </a:p>
        </p:txBody>
      </p:sp>
    </p:spTree>
    <p:extLst>
      <p:ext uri="{BB962C8B-B14F-4D97-AF65-F5344CB8AC3E}">
        <p14:creationId xmlns:p14="http://schemas.microsoft.com/office/powerpoint/2010/main" xmlns="" val="11960027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rmAutofit fontScale="90000"/>
          </a:bodyPr>
          <a:lstStyle/>
          <a:p>
            <a:pPr algn="l"/>
            <a:r>
              <a:rPr lang="kk-KZ" sz="2700" dirty="0">
                <a:solidFill>
                  <a:srgbClr val="FF0000"/>
                </a:solidFill>
                <a:latin typeface="Times New Roman" pitchFamily="18" charset="0"/>
                <a:cs typeface="Times New Roman" pitchFamily="18" charset="0"/>
              </a:rPr>
              <a:t>Индикативті жоспарлау </a:t>
            </a:r>
            <a:r>
              <a:rPr lang="kk-KZ" sz="2700" dirty="0">
                <a:latin typeface="Times New Roman" pitchFamily="18" charset="0"/>
                <a:cs typeface="Times New Roman" pitchFamily="18" charset="0"/>
              </a:rPr>
              <a:t>стратегиялық жоспарлауды нақты іске асыру түрі. </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Жоспарлау кезінде әртүрлі </a:t>
            </a:r>
            <a:r>
              <a:rPr lang="kk-KZ" sz="2700" dirty="0">
                <a:solidFill>
                  <a:srgbClr val="FF0000"/>
                </a:solidFill>
                <a:latin typeface="Times New Roman" pitchFamily="18" charset="0"/>
                <a:cs typeface="Times New Roman" pitchFamily="18" charset="0"/>
              </a:rPr>
              <a:t>баланстар </a:t>
            </a:r>
            <a:r>
              <a:rPr lang="kk-KZ" sz="2700" dirty="0">
                <a:latin typeface="Times New Roman" pitchFamily="18" charset="0"/>
                <a:cs typeface="Times New Roman" pitchFamily="18" charset="0"/>
              </a:rPr>
              <a:t>пайдаланады: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материалдық </a:t>
            </a:r>
            <a:r>
              <a:rPr lang="kk-KZ" sz="2700" dirty="0">
                <a:latin typeface="Times New Roman" pitchFamily="18" charset="0"/>
                <a:cs typeface="Times New Roman" pitchFamily="18" charset="0"/>
              </a:rPr>
              <a:t>баланстар (құрал жабдықтар мен тұтыну заттар балансы, негізгі қорлар балансы және т.б.);</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құндық </a:t>
            </a:r>
            <a:r>
              <a:rPr lang="kk-KZ" sz="2700" dirty="0">
                <a:latin typeface="Times New Roman" pitchFamily="18" charset="0"/>
                <a:cs typeface="Times New Roman" pitchFamily="18" charset="0"/>
              </a:rPr>
              <a:t>баланстар (халық шаруашылығы балансы, мемлекеттін жиынтық қаржы жоспары, ЖҰӨ, ЖІӨ, ұлттық табыс балансы, төлем балансы, министрліктердің табыстар мен шығындар балансы);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еңбек</a:t>
            </a:r>
            <a:r>
              <a:rPr lang="kk-KZ" sz="2700" dirty="0">
                <a:latin typeface="Times New Roman" pitchFamily="18" charset="0"/>
                <a:cs typeface="Times New Roman" pitchFamily="18" charset="0"/>
              </a:rPr>
              <a:t> балансы ( жиынтықты, салалық, аймақтық еңбек ресурстардың балансы, жастар балансы, жұмыс уақыт балансы және т.б.);</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салааралық </a:t>
            </a:r>
            <a:r>
              <a:rPr lang="kk-KZ" sz="2700" dirty="0">
                <a:latin typeface="Times New Roman" pitchFamily="18" charset="0"/>
                <a:cs typeface="Times New Roman" pitchFamily="18" charset="0"/>
              </a:rPr>
              <a:t>баланстар.</a:t>
            </a:r>
            <a:r>
              <a:rPr lang="ru-RU" dirty="0"/>
              <a:t/>
            </a:r>
            <a:br>
              <a:rPr lang="ru-RU" dirty="0"/>
            </a:br>
            <a:endParaRPr lang="ru-RU" dirty="0"/>
          </a:p>
        </p:txBody>
      </p:sp>
    </p:spTree>
    <p:extLst>
      <p:ext uri="{BB962C8B-B14F-4D97-AF65-F5344CB8AC3E}">
        <p14:creationId xmlns:p14="http://schemas.microsoft.com/office/powerpoint/2010/main" xmlns="" val="168783757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199</Words>
  <Application>Microsoft Office PowerPoint</Application>
  <PresentationFormat>Экран (4:3)</PresentationFormat>
  <Paragraphs>21</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Экономикалық болжаудың әдістері. - Дельфи; - Экспертік бағалау; - Миға шабуыл жасау; - Талдау;  - Экономико-математикалық модельдеу; - Итерация (повторение, повторное применение) және т.б. </vt:lpstr>
      <vt:lpstr>“Дельфи” әдісі анкеталық сұрауда итеративтік процедураны негіздейді. Сонымен  қатар сарапшылардың арасында жеке байланыс орнатылмауы шарт және әр бір турдан кейін олардың баға берудегі құпиялылығын, аргументтері мен қарсылықтарын жасыра отырып, оларға бағалаудың нәтижесін толығымен хабарландыру. “Дельфи” әдісінде топтық пікірдің қалыптасуына бағытталған процедуралар өткізіледі. </vt:lpstr>
      <vt:lpstr>Бұл әдістің мінездемесіне кіретіндер: - Сұраудық құпиялылығы; - Бірнеше турлық сұрау өткізу есебінен жасалынатын, реттелетін кері байланыс;  - Статистикалық әдістің көмегімен топ бойынша жауап алу. </vt:lpstr>
      <vt:lpstr>“Дельфи” әдісінің негізінде мынадай талаптар жатыр: - Анкеталық сұрауда санмен жауап беретін сұрақтар болуы керек; - Сарапшылар баға беру үшін қажетті ақпараттармен қамсыздандырылуы керек; - Әрбір жауап сарапшымен негізделуі тиіс. </vt:lpstr>
      <vt:lpstr>Эксперттік бағалау әдістері екі топқа бөлінеді: - эксперттік топтың коллективпен атқару әдістері; - эксперттік топтың жеке адамының пікірін алу әдістері.  Эксперттік топтың коллективпен атқару әдістері шешілетін мәселені бірігіп талқылау барысында көпшіліктің пікірін алуға болжанады. Кейде бұл әдісті коллективтің пікірін тікелей алу деп атайды. Бұл әдістердің негізгі артықшылығы мәселені жан-жақты талдауға мүмкіндік береді</vt:lpstr>
      <vt:lpstr>Әдістің кемшіліктері: - ақпаратты алу процедурасының күрделілігі; - сарапшылардың жеке пікірден топтық пікірді қалыптастырудың күрделілігі; - топтағы үлкен тұлғалардың қысымы.  </vt:lpstr>
      <vt:lpstr>Коллективпен жұмыс атқару әдістері: - “миға шабуыл жасау” әдісі;  - “сценарилер” әдісі;  - “іскерлік ойындар” әдісі; -  “жиналыстар” әдісі;  - “сот” әдісі.  </vt:lpstr>
      <vt:lpstr>“Миға шабуыл жасау” әдісі: Бұл әдіс жаңа идеяларды (жаңа ойларды) коллективпен табу, миға шабуыл, дискуссия түрінде сипат алады.  Бұл әдіс мәселені шешуге бағытталған идеяларды еркін жеткізуге негізделген. Содан кейін ұсынылған идеялардан қажеттісін іріктеп алады.   “Миға шабуыл жасау” әдісінің артықшылығы қабылдауға қажетті шешімдерді жылдам алуға мүмкіндік береді.  Кемшілігі: сараптаманы ұйымдастырудың күрделілігі, өйткені кейде қажетті мамандарды бірдей жинауға, оларға қолайлы жағдай туғызуға және өзара қарым-қатынас орнатуда қиыншылықтар кездеседі.  </vt:lpstr>
      <vt:lpstr>Мемлекеттік бағдарламалар, оларды әзірлеу және бекіту.  Мемлекеттік бағдарламалау – бұл әлеуметтік-экономикалық даму процестеріне мемлекеттін белседі араласудың әдісі. Мемлекеттік бағдарлама – бұл бар ресурстарды пайдалану жолымен болашақтағы мақсаттарға және міндеттерге жетуді қамтамасыз ететін экономиканы мемлекеттік реттеудің құралы. </vt:lpstr>
      <vt:lpstr>Мемлекеттік бағдарламаның мазмұны келесімен байланысты: - басты болашақтық стратегиялық мақсатты, кіші мақсаттарды, мақсатқа жету кезеңдерді, шараларды анықтау; - бағдарламаны іске асыру субъектілерді анықтау; - қаржыландыру көзін, қолдау әдістерін, жауапкершілікті қосатын іске асыру механизмің анықтау. </vt:lpstr>
      <vt:lpstr>Бағдарламаны жасау және іске асыру механизмі: 1. Бағдарлама объектісін тандау.  2. «Мақсаттар ағашын» құрастыру: басты мақсат, екінші деңгейдегі мақсаттар  т.д. 3. Қойылған мақсаттарға жетуді қамтамасыз ететін шаралар жүйесін құрастыру.( төменгі мақсаттан жоғарыға қарай). 4. Бағдарламаны құрылымдану, яғни бағдарлама әртүрлі элементтерден (проекттерден) тұрады. </vt:lpstr>
      <vt:lpstr>5. Бағдарламаның, оның ішіндегі проекттердін тиімділігін және шығындарын бағалау. 6. Мақсатты структураларды құрастыру: кім заказчик, орындаушы анықтау. 7. Бағдарламаны іске асыруды басқару. 8. Жасалған жұмысты бақылау және қабылдау.  Бағдарламаны жасайтындар әртүрлі министрліктер, ал бекітетін президент. </vt:lpstr>
      <vt:lpstr>6.2Экономиканың ортамерзімді және стратегиялық даму жоспарларының мәні, ғылыми негізі мен белгілері. Стратегиялық жоспарлау</vt:lpstr>
      <vt:lpstr>Мемлекет деңгейінде стратегиялық жоспар келесі процестерді сипаттайды: 1. демографиялық даму, тұрғындар саның реттеу; 2. әлеуметтік даму, тұрғындар өмірінің сапасы мен деңгейінің динамикасы, білім беру, мәдениет, деңсаулық сақтау, әлеуметтік камтамасыздандырудың дамуы; 3. ғылыми-техникалық прогресс, ғылым мен инновацияның динамикасы, жаңа техника мен технология негізінде экономиканы модернизациялау шаралары; 4. экологиялық даму, табиғи ресурстардың ұдайы өндірісі мен қорғау көрсеткіштері, ортаны ластауды азайтатын шаралар, экологиялық таза технологияны пайдалану; 5. территориялық даму, яғни аймақтардың  даму деңгейің жақындату; 6. сырты экономикалық байланыстар. </vt:lpstr>
      <vt:lpstr>Индикативті жоспарлау стратегиялық жоспарлауды нақты іске асыру түрі.  Жоспарлау кезінде әртүрлі баланстар пайдаланады: - материалдық баланстар (құрал жабдықтар мен тұтыну заттар балансы, негізгі қорлар балансы және т.б.); - құндық баланстар (халық шаруашылығы балансы, мемлекеттін жиынтық қаржы жоспары, ЖҰӨ, ЖІӨ, ұлттық табыс балансы, төлем балансы, министрліктердің табыстар мен шығындар балансы); - еңбек балансы ( жиынтықты, салалық, аймақтық еңбек ресурстардың балансы, жастар балансы, жұмыс уақыт балансы және т.б.); - салааралық баланстар. </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6-тақырып. ЭМР қызметінің басты сатысы әлеуметтік-экономикалық болжау мен жоспарлау</dc:title>
  <dc:creator>Erden Aldazharov &lt;BP&gt;</dc:creator>
  <cp:lastModifiedBy>WORK</cp:lastModifiedBy>
  <cp:revision>6</cp:revision>
  <dcterms:created xsi:type="dcterms:W3CDTF">2014-01-11T18:42:10Z</dcterms:created>
  <dcterms:modified xsi:type="dcterms:W3CDTF">2020-01-27T17:10:58Z</dcterms:modified>
</cp:coreProperties>
</file>